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308" r:id="rId2"/>
    <p:sldId id="298" r:id="rId3"/>
    <p:sldId id="297" r:id="rId4"/>
    <p:sldId id="300" r:id="rId5"/>
    <p:sldId id="290" r:id="rId6"/>
    <p:sldId id="289" r:id="rId7"/>
    <p:sldId id="291" r:id="rId8"/>
    <p:sldId id="305" r:id="rId9"/>
    <p:sldId id="310" r:id="rId10"/>
    <p:sldId id="311" r:id="rId11"/>
    <p:sldId id="313" r:id="rId12"/>
    <p:sldId id="295" r:id="rId13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0" y="13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69A6E-9944-4017-841C-46F149ED866D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EB93F-9890-43E8-801B-82327B6D6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B46E-D291-4A9E-99D7-31047A257213}" type="datetime1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6CDB-87EB-4811-9FD3-1863FCBC8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5A65-3898-453D-B7C1-0A1EFA00D75D}" type="datetime1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6CDB-87EB-4811-9FD3-1863FCBC8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60EE-D87C-40F7-9CD4-85AB6F216D77}" type="datetime1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6CDB-87EB-4811-9FD3-1863FCBC8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6D80-570E-4F2F-B04B-BE6EABFF2C9F}" type="datetime1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6CDB-87EB-4811-9FD3-1863FCBC8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68DB-D289-472C-BB15-782AB4AB01E9}" type="datetime1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6CDB-87EB-4811-9FD3-1863FCBC8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D3A8-BBD7-4FD6-8E6A-8B9D2FBCADF3}" type="datetime1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6CDB-87EB-4811-9FD3-1863FCBC8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9CB8-F97B-4DF5-ACAC-ECE52FB96F45}" type="datetime1">
              <a:rPr lang="ru-RU" smtClean="0"/>
              <a:pPr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6CDB-87EB-4811-9FD3-1863FCBC8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9480-45D3-4BD1-AD85-FBD2C077A341}" type="datetime1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6CDB-87EB-4811-9FD3-1863FCBC8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22F-8115-43CA-B758-52FD2531D5D4}" type="datetime1">
              <a:rPr lang="ru-RU" smtClean="0"/>
              <a:pPr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6CDB-87EB-4811-9FD3-1863FCBC8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3C4F-43E2-4465-AF39-B79BE9E8DF40}" type="datetime1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6CDB-87EB-4811-9FD3-1863FCBC8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59CE-BE12-4706-A506-51A5B2202D3A}" type="datetime1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6CDB-87EB-4811-9FD3-1863FCBC8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5B5C3-51C4-4B20-B723-D6EA42E82C8D}" type="datetime1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E6CDB-87EB-4811-9FD3-1863FCBC8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4.jpeg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12" Type="http://schemas.openxmlformats.org/officeDocument/2006/relationships/image" Target="../media/image73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.pn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7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18" Type="http://schemas.openxmlformats.org/officeDocument/2006/relationships/image" Target="../media/image55.jpeg"/><Relationship Id="rId3" Type="http://schemas.openxmlformats.org/officeDocument/2006/relationships/image" Target="../media/image40.png"/><Relationship Id="rId21" Type="http://schemas.openxmlformats.org/officeDocument/2006/relationships/image" Target="../media/image7.pn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eg"/><Relationship Id="rId2" Type="http://schemas.openxmlformats.org/officeDocument/2006/relationships/image" Target="../media/image39.jpeg"/><Relationship Id="rId16" Type="http://schemas.openxmlformats.org/officeDocument/2006/relationships/image" Target="../media/image53.jpeg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5" Type="http://schemas.openxmlformats.org/officeDocument/2006/relationships/image" Target="../media/image52.png"/><Relationship Id="rId10" Type="http://schemas.openxmlformats.org/officeDocument/2006/relationships/image" Target="../media/image47.jpeg"/><Relationship Id="rId19" Type="http://schemas.openxmlformats.org/officeDocument/2006/relationships/image" Target="../media/image56.jpeg"/><Relationship Id="rId4" Type="http://schemas.openxmlformats.org/officeDocument/2006/relationships/image" Target="../media/image41.jpeg"/><Relationship Id="rId9" Type="http://schemas.openxmlformats.org/officeDocument/2006/relationships/image" Target="../media/image46.png"/><Relationship Id="rId1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4645" y="1340769"/>
            <a:ext cx="6240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РОССИЙСКОЕ ПРОИЗВОДСТВЕННОЕ ПРЕДПРИЯТИЕ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ПО ИЗГОТОВЛЕНИЮ ИЗДЕЛИЙ ИЗ ПЛАСТМАСС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ООО «</a:t>
            </a:r>
            <a:r>
              <a:rPr lang="ru-RU" sz="2000" dirty="0" smtClean="0"/>
              <a:t>БЕРГ МОЛД»</a:t>
            </a: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250922" y="5929536"/>
            <a:ext cx="1248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2019</a:t>
            </a:r>
            <a:endParaRPr lang="ru-RU" sz="1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18" y="654724"/>
            <a:ext cx="1326147" cy="32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222" t="12266" b="13921"/>
          <a:stretch>
            <a:fillRect/>
          </a:stretch>
        </p:blipFill>
        <p:spPr bwMode="auto">
          <a:xfrm>
            <a:off x="194472" y="3501008"/>
            <a:ext cx="343238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4" descr="Berg_office_GOOD.tif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t="28793" b="12357"/>
          <a:stretch>
            <a:fillRect/>
          </a:stretch>
        </p:blipFill>
        <p:spPr bwMode="auto">
          <a:xfrm>
            <a:off x="3678166" y="3501008"/>
            <a:ext cx="400513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_MG_2272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l="35173" t="691" b="8114"/>
          <a:stretch>
            <a:fillRect/>
          </a:stretch>
        </p:blipFill>
        <p:spPr>
          <a:xfrm>
            <a:off x="7761312" y="3501008"/>
            <a:ext cx="1950217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6CDB-87EB-4811-9FD3-1863FCBC8CD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26853" y="260648"/>
            <a:ext cx="6084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Литье изделий из пластмасс в России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919" y="6442856"/>
            <a:ext cx="2781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ООО «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БЕРГ МОЛД» 2019.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 права защищены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332656"/>
            <a:ext cx="1080120" cy="19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3" cstate="print"/>
          <a:srcRect l="27899" t="8547" r="27187" b="32764"/>
          <a:stretch>
            <a:fillRect/>
          </a:stretch>
        </p:blipFill>
        <p:spPr bwMode="auto">
          <a:xfrm>
            <a:off x="4229252" y="1196752"/>
            <a:ext cx="56767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16496" y="1268760"/>
            <a:ext cx="345638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 l="29182" t="63038" r="59430" b="17475"/>
          <a:stretch>
            <a:fillRect/>
          </a:stretch>
        </p:blipFill>
        <p:spPr bwMode="auto">
          <a:xfrm>
            <a:off x="128464" y="1412776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 l="39223" t="63163" r="49388" b="18098"/>
          <a:stretch>
            <a:fillRect/>
          </a:stretch>
        </p:blipFill>
        <p:spPr bwMode="auto">
          <a:xfrm>
            <a:off x="1928664" y="1412776"/>
            <a:ext cx="19442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50539" t="63163" r="39128" b="17974"/>
          <a:stretch>
            <a:fillRect/>
          </a:stretch>
        </p:blipFill>
        <p:spPr bwMode="auto">
          <a:xfrm>
            <a:off x="177974" y="3831431"/>
            <a:ext cx="175069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 cstate="print"/>
          <a:srcRect l="60506" t="62912" r="27309" b="18241"/>
          <a:stretch>
            <a:fillRect/>
          </a:stretch>
        </p:blipFill>
        <p:spPr bwMode="auto">
          <a:xfrm>
            <a:off x="2019685" y="3831431"/>
            <a:ext cx="19816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502950" y="5743128"/>
            <a:ext cx="4914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ИЗГОТОВИМ КЕЙС ПО ВАШИМ ТРЕБОВАНИЯМ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48944" y="1052736"/>
            <a:ext cx="36004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69445" y="980728"/>
            <a:ext cx="2111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Примеры использования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376936" y="980728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ЗАЩИТНЫЕ КЕЙСЫ</a:t>
            </a:r>
          </a:p>
          <a:p>
            <a:r>
              <a:rPr lang="ru-RU" sz="3000" dirty="0" smtClean="0">
                <a:solidFill>
                  <a:srgbClr val="FF0000"/>
                </a:solidFill>
              </a:rPr>
              <a:t>ДЛЯ ВАЖНЫХ ЗАДАЧ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504" y="3284984"/>
            <a:ext cx="918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Медицина 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216696" y="3255367"/>
            <a:ext cx="1687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Хранение и перевозка </a:t>
            </a:r>
          </a:p>
          <a:p>
            <a:pPr algn="ctr"/>
            <a:r>
              <a:rPr lang="ru-RU" sz="1200" dirty="0" smtClean="0"/>
              <a:t>оружия 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72480" y="5631631"/>
            <a:ext cx="1687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Хранение и перевозка </a:t>
            </a:r>
          </a:p>
          <a:p>
            <a:pPr algn="ctr"/>
            <a:r>
              <a:rPr lang="ru-RU" sz="1200" dirty="0" smtClean="0"/>
              <a:t>световой техники 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072680" y="5631631"/>
            <a:ext cx="1768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Хранение и перевозка </a:t>
            </a:r>
          </a:p>
          <a:p>
            <a:pPr algn="ctr"/>
            <a:r>
              <a:rPr lang="ru-RU" sz="1200" dirty="0" smtClean="0"/>
              <a:t>компьютерной техники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1002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6CDB-87EB-4811-9FD3-1863FCBC8CDF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052736"/>
            <a:ext cx="990599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НАМ ДОВЕРЯЮТ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224" y="4036916"/>
            <a:ext cx="935931" cy="86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7219" y="3047020"/>
            <a:ext cx="1584176" cy="4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4310" y="3060175"/>
            <a:ext cx="1034998" cy="55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7176" y="1894825"/>
            <a:ext cx="1944216" cy="44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5917" y="4265712"/>
            <a:ext cx="1402664" cy="80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1496" y="4437831"/>
            <a:ext cx="2328258" cy="46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2" y="1833897"/>
            <a:ext cx="270520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s://upload.wikimedia.org/wikipedia/commons/thumb/c/cc/Moscow_Metro.svg/125px-Moscow_Metro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8006" y="3047020"/>
            <a:ext cx="752734" cy="517882"/>
          </a:xfrm>
          <a:prstGeom prst="rect">
            <a:avLst/>
          </a:prstGeom>
          <a:noFill/>
        </p:spPr>
      </p:pic>
      <p:pic>
        <p:nvPicPr>
          <p:cNvPr id="2052" name="Picture 4" descr="http://costoflivingreports.com/imgs/BA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828" y="4189137"/>
            <a:ext cx="1296144" cy="774447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2520" y="332656"/>
            <a:ext cx="1080120" cy="19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3626853" y="260648"/>
            <a:ext cx="6084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Литье изделий из пластмасс в России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9919" y="6442856"/>
            <a:ext cx="2781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ООО «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БЕРГ МОЛД» 2019.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 права защищены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Рисунок 17" descr="F:\Documents and Settings\Admin\Local Settings\Temp\kamaz-01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2981" y="2655588"/>
            <a:ext cx="1152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https://static-eu.insales.ru/files/1/5145/1479705/original/Keter-Red-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/>
          <a:srcRect t="7878" b="21221"/>
          <a:stretch>
            <a:fillRect/>
          </a:stretch>
        </p:blipFill>
        <p:spPr bwMode="auto">
          <a:xfrm>
            <a:off x="4047433" y="1704933"/>
            <a:ext cx="1728192" cy="76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278" y="2811475"/>
            <a:ext cx="15240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6CDB-87EB-4811-9FD3-1863FCBC8CDF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778" y="1052737"/>
            <a:ext cx="9866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БЛАГОДАРИМ ЗА ВНИМАНИЕ !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468317"/>
            <a:ext cx="990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Контакты ООО «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БЕРГ МОЛД»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61701" y="3933056"/>
            <a:ext cx="53825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141371, Россия, Московская область,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Сергиево-Посадский район,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г. Хотьково, ул. Заводская, д. 3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Тел.: +7 (499) 707-13-07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j-lt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www.bergplast.ru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4101" y="2204864"/>
            <a:ext cx="273106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6CDB-87EB-4811-9FD3-1863FCBC8CDF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26853" y="260648"/>
            <a:ext cx="6084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Литье изделий из пластмасс в России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65035" y="2086690"/>
            <a:ext cx="42124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Завод </a:t>
            </a:r>
            <a:r>
              <a:rPr lang="ru-RU" sz="1400" dirty="0" smtClean="0"/>
              <a:t>БЕРГ МОЛД </a:t>
            </a:r>
            <a:r>
              <a:rPr lang="ru-RU" sz="1400" dirty="0" smtClean="0"/>
              <a:t>— современное российское высокотехнологичное предприятие по литью изделий из пластмасс.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20552" y="4797152"/>
            <a:ext cx="2088232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1,5 га</a:t>
            </a:r>
          </a:p>
          <a:p>
            <a:pPr lvl="0">
              <a:lnSpc>
                <a:spcPts val="1250"/>
              </a:lnSpc>
            </a:pPr>
            <a:r>
              <a:rPr lang="ru-RU" sz="1050" cap="all" dirty="0" smtClean="0">
                <a:cs typeface="Arial" pitchFamily="34" charset="0"/>
              </a:rPr>
              <a:t>Собственная</a:t>
            </a:r>
          </a:p>
          <a:p>
            <a:pPr lvl="0">
              <a:lnSpc>
                <a:spcPts val="1250"/>
              </a:lnSpc>
            </a:pPr>
            <a:r>
              <a:rPr lang="ru-RU" sz="1050" cap="all" dirty="0" smtClean="0">
                <a:cs typeface="Arial" pitchFamily="34" charset="0"/>
              </a:rPr>
              <a:t>Обустроенная территория</a:t>
            </a:r>
          </a:p>
          <a:p>
            <a:pPr lvl="0">
              <a:lnSpc>
                <a:spcPts val="1250"/>
              </a:lnSpc>
            </a:pPr>
            <a:r>
              <a:rPr lang="ru-RU" sz="1050" cap="all" dirty="0" smtClean="0">
                <a:cs typeface="Arial" pitchFamily="34" charset="0"/>
              </a:rPr>
              <a:t>с развитой инженерной инфраструктурой</a:t>
            </a:r>
          </a:p>
          <a:p>
            <a:endPara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8784" y="4797152"/>
            <a:ext cx="2088232" cy="10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000м</a:t>
            </a:r>
            <a:r>
              <a:rPr lang="en-US" sz="16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600" b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250"/>
              </a:lnSpc>
            </a:pPr>
            <a:r>
              <a:rPr lang="ru-RU" sz="1050" cap="all" dirty="0" smtClean="0">
                <a:cs typeface="Arial" pitchFamily="34" charset="0"/>
              </a:rPr>
              <a:t>Производственные, складские</a:t>
            </a:r>
          </a:p>
          <a:p>
            <a:pPr>
              <a:lnSpc>
                <a:spcPts val="1250"/>
              </a:lnSpc>
            </a:pPr>
            <a:r>
              <a:rPr lang="ru-RU" sz="1050" cap="all" dirty="0" smtClean="0">
                <a:cs typeface="Arial" pitchFamily="34" charset="0"/>
              </a:rPr>
              <a:t>и административные площади</a:t>
            </a:r>
          </a:p>
        </p:txBody>
      </p:sp>
      <p:pic>
        <p:nvPicPr>
          <p:cNvPr id="10" name="Рисунок 9" descr="Hotkovo_3D_Composition.tif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13400" t="5269" r="359" b="7391"/>
          <a:stretch>
            <a:fillRect/>
          </a:stretch>
        </p:blipFill>
        <p:spPr bwMode="auto">
          <a:xfrm>
            <a:off x="584515" y="2132856"/>
            <a:ext cx="444649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43044" y="2924944"/>
            <a:ext cx="41344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cs typeface="Tahoma" pitchFamily="34" charset="0"/>
              </a:rPr>
              <a:t>У нас в активе</a:t>
            </a:r>
            <a:endParaRPr lang="en-US" sz="1200" dirty="0" smtClean="0"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 smtClean="0">
                <a:cs typeface="Tahoma" pitchFamily="34" charset="0"/>
              </a:rPr>
              <a:t>  </a:t>
            </a:r>
            <a:r>
              <a:rPr lang="ru-RU" sz="1200" dirty="0" smtClean="0">
                <a:cs typeface="Tahoma" pitchFamily="34" charset="0"/>
              </a:rPr>
              <a:t>Собственные производственные площади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 smtClean="0">
                <a:cs typeface="Tahoma" pitchFamily="34" charset="0"/>
              </a:rPr>
              <a:t>  </a:t>
            </a:r>
            <a:r>
              <a:rPr lang="ru-RU" sz="1200" dirty="0" smtClean="0">
                <a:cs typeface="Tahoma" pitchFamily="34" charset="0"/>
              </a:rPr>
              <a:t>Новое высокопроизводительное оборудование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200" dirty="0" smtClean="0">
                <a:cs typeface="Tahoma" pitchFamily="34" charset="0"/>
              </a:rPr>
              <a:t>  Квалифицированный штат специалистов</a:t>
            </a:r>
            <a:endParaRPr lang="en-US" sz="1200" dirty="0" smtClean="0"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200" dirty="0" smtClean="0">
                <a:cs typeface="Tahoma" pitchFamily="34" charset="0"/>
              </a:rPr>
              <a:t> Долгосрочные контракты с крупными заказчиками</a:t>
            </a:r>
            <a:endParaRPr lang="en-US" sz="1200" dirty="0">
              <a:cs typeface="Tahoma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84515" y="1268760"/>
            <a:ext cx="468052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ПРОИЗВОДСТВО ИЗДЕЛИЙ ИЗ ПЛАСТМАСС.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КАЧЕСТВО. ОПЫТ. ПРОФЕССИОНАЛИЗМ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ft3000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5261198" y="4725144"/>
            <a:ext cx="42300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09919" y="6442856"/>
            <a:ext cx="2781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ООО «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БЕРГ МОЛД» 2019.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 права защищены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520" y="332656"/>
            <a:ext cx="1080120" cy="19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6CDB-87EB-4811-9FD3-1863FCBC8CDF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 descr="planshet.tif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7300" r="7597"/>
          <a:stretch>
            <a:fillRect/>
          </a:stretch>
        </p:blipFill>
        <p:spPr>
          <a:xfrm>
            <a:off x="584515" y="1988840"/>
            <a:ext cx="1716191" cy="169176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456723" y="1963872"/>
            <a:ext cx="2106234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/>
              <a:t>Собственный конструкторский отдел. Инженеры - конструкторы с опытом работы более 20 лет тщательно создают модель будущего изделия, что</a:t>
            </a:r>
            <a:r>
              <a:rPr lang="en-US" sz="1100" dirty="0" smtClean="0"/>
              <a:t> </a:t>
            </a:r>
            <a:r>
              <a:rPr lang="ru-RU" sz="1100" dirty="0" smtClean="0"/>
              <a:t>обеспечивает</a:t>
            </a:r>
          </a:p>
          <a:p>
            <a:r>
              <a:rPr lang="ru-RU" sz="1100" dirty="0" smtClean="0"/>
              <a:t>в дальнейшем качество серийной продукции</a:t>
            </a:r>
            <a:r>
              <a:rPr lang="ru-RU" sz="1100" dirty="0" smtClean="0">
                <a:cs typeface="Tahoma" pitchFamily="34" charset="0"/>
              </a:rPr>
              <a:t>. </a:t>
            </a:r>
            <a:r>
              <a:rPr lang="ru-RU" sz="1100" dirty="0">
                <a:cs typeface="Tahoma" pitchFamily="34" charset="0"/>
              </a:rPr>
              <a:t/>
            </a:r>
            <a:br>
              <a:rPr lang="ru-RU" sz="1100" dirty="0">
                <a:cs typeface="Tahoma" pitchFamily="34" charset="0"/>
              </a:rPr>
            </a:br>
            <a:endParaRPr lang="ru-RU" sz="1100" dirty="0">
              <a:cs typeface="Tahoma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06506" y="1556792"/>
            <a:ext cx="3120347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 smtClean="0">
                <a:latin typeface="+mj-lt"/>
                <a:cs typeface="Arial" pitchFamily="34" charset="0"/>
              </a:rPr>
              <a:t>1. ПРОЕКТИРОВАНИЕ ИЗДЕЛИЙ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630742" y="4509120"/>
            <a:ext cx="210623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/>
              <a:t>Значительный опыт изготовления как простых,</a:t>
            </a:r>
          </a:p>
          <a:p>
            <a:r>
              <a:rPr lang="ru-RU" sz="1100" dirty="0" smtClean="0"/>
              <a:t>так и сложных пресс-форм</a:t>
            </a:r>
          </a:p>
          <a:p>
            <a:r>
              <a:rPr lang="ru-RU" sz="1100" dirty="0" smtClean="0"/>
              <a:t>с большим количеством </a:t>
            </a:r>
            <a:r>
              <a:rPr lang="ru-RU" sz="1100" dirty="0" err="1" smtClean="0"/>
              <a:t>поднутрений</a:t>
            </a:r>
            <a:r>
              <a:rPr lang="ru-RU" sz="1100" dirty="0" smtClean="0"/>
              <a:t> и карманов,</a:t>
            </a:r>
          </a:p>
          <a:p>
            <a:r>
              <a:rPr lang="ru-RU" sz="1100" dirty="0" smtClean="0"/>
              <a:t>а также </a:t>
            </a:r>
            <a:r>
              <a:rPr lang="ru-RU" sz="1100" dirty="0" err="1" smtClean="0"/>
              <a:t>горячеканальных</a:t>
            </a:r>
            <a:r>
              <a:rPr lang="ru-RU" sz="1100" smtClean="0"/>
              <a:t> пресс-форм. </a:t>
            </a:r>
            <a:endParaRPr lang="ru-RU" sz="1100" dirty="0" smtClean="0"/>
          </a:p>
          <a:p>
            <a:endParaRPr lang="ru-RU" sz="1100" dirty="0" smtClean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06506" y="4005064"/>
            <a:ext cx="3198355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 smtClean="0">
                <a:latin typeface="+mj-lt"/>
                <a:cs typeface="Arial" pitchFamily="34" charset="0"/>
              </a:rPr>
              <a:t>2. ИЗГОТОВЛЕНИЕ ПРЕСС-ФОРМ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265035" y="1556792"/>
            <a:ext cx="3120347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 smtClean="0">
                <a:latin typeface="+mj-lt"/>
                <a:cs typeface="Arial" pitchFamily="34" charset="0"/>
              </a:rPr>
              <a:t>3. ЛИТЬЕ ИЗДЕЛИЙ ИЗ ПЛАСТМАСС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9264" y="1963873"/>
            <a:ext cx="232825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Производство BERG оснащено высокопроизводительными </a:t>
            </a:r>
            <a:r>
              <a:rPr lang="ru-RU" sz="1100" dirty="0" err="1" smtClean="0"/>
              <a:t>термопластавтоматами</a:t>
            </a:r>
            <a:endParaRPr lang="ru-RU" sz="1100" dirty="0" smtClean="0"/>
          </a:p>
          <a:p>
            <a:r>
              <a:rPr lang="ru-RU" sz="1100" dirty="0" smtClean="0"/>
              <a:t>с усилием смыкания 100</a:t>
            </a:r>
            <a:r>
              <a:rPr lang="en-US" sz="1100" dirty="0" smtClean="0"/>
              <a:t> </a:t>
            </a:r>
            <a:r>
              <a:rPr lang="ru-RU" sz="1100" dirty="0" smtClean="0"/>
              <a:t>–1420 тонн и весом  впрыска более 7  кг.</a:t>
            </a:r>
            <a:endParaRPr lang="ru-RU" sz="1100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7329264" y="4628169"/>
            <a:ext cx="226225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cs typeface="Tahoma" pitchFamily="34" charset="0"/>
              </a:rPr>
              <a:t>На </a:t>
            </a:r>
            <a:r>
              <a:rPr lang="ru-RU" sz="1100" dirty="0">
                <a:cs typeface="Tahoma" pitchFamily="34" charset="0"/>
              </a:rPr>
              <a:t>территории завода расположены обустроенные складские помещения.</a:t>
            </a:r>
          </a:p>
          <a:p>
            <a:r>
              <a:rPr lang="ru-RU" sz="1100" dirty="0" smtClean="0">
                <a:cs typeface="Tahoma" pitchFamily="34" charset="0"/>
              </a:rPr>
              <a:t>В </a:t>
            </a:r>
            <a:r>
              <a:rPr lang="ru-RU" sz="1100" dirty="0">
                <a:cs typeface="Tahoma" pitchFamily="34" charset="0"/>
              </a:rPr>
              <a:t>нашем </a:t>
            </a:r>
            <a:r>
              <a:rPr lang="ru-RU" sz="1100" dirty="0" smtClean="0">
                <a:cs typeface="Tahoma" pitchFamily="34" charset="0"/>
              </a:rPr>
              <a:t>распоряжении есть собственный </a:t>
            </a:r>
            <a:r>
              <a:rPr lang="ru-RU" sz="1100" dirty="0">
                <a:cs typeface="Tahoma" pitchFamily="34" charset="0"/>
              </a:rPr>
              <a:t>автопарк грузового транспорта</a:t>
            </a:r>
            <a:r>
              <a:rPr lang="ru-RU" sz="1100" dirty="0" smtClean="0">
                <a:cs typeface="Tahoma" pitchFamily="34" charset="0"/>
              </a:rPr>
              <a:t>.</a:t>
            </a:r>
            <a:endParaRPr lang="ru-RU" sz="1100" dirty="0">
              <a:cs typeface="Tahoma" pitchFamily="34" charset="0"/>
            </a:endParaRPr>
          </a:p>
        </p:txBody>
      </p:sp>
      <p:pic>
        <p:nvPicPr>
          <p:cNvPr id="13" name="Рисунок 7" descr="daf_berg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052" y="4484152"/>
            <a:ext cx="1831713" cy="17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5343044" y="4005064"/>
            <a:ext cx="3432381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 smtClean="0">
                <a:latin typeface="+mj-lt"/>
                <a:cs typeface="Arial" pitchFamily="34" charset="0"/>
              </a:rPr>
              <a:t>4. ХРАНЕНИЕ, ЛОГИТИКА, ДОСТАВКА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130575" y="836712"/>
            <a:ext cx="725480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ПОЛНЫЙ ЦИКЛ РАБОТ: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ОТ ПРОЕКТИРОВАНИЯ ДО ПОСТАВКИ ИЗДЕЛИЙ НА СКЛАД ЗАКАЗЧИКА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_MG_2208.jpg"/>
          <p:cNvPicPr>
            <a:picLocks noChangeAspect="1"/>
          </p:cNvPicPr>
          <p:nvPr/>
        </p:nvPicPr>
        <p:blipFill>
          <a:blip r:embed="rId4" cstate="print"/>
          <a:srcRect l="20690" t="7821" r="19310"/>
          <a:stretch>
            <a:fillRect/>
          </a:stretch>
        </p:blipFill>
        <p:spPr>
          <a:xfrm>
            <a:off x="602516" y="4484152"/>
            <a:ext cx="1898631" cy="1656184"/>
          </a:xfrm>
          <a:prstGeom prst="rect">
            <a:avLst/>
          </a:prstGeom>
        </p:spPr>
      </p:pic>
      <p:pic>
        <p:nvPicPr>
          <p:cNvPr id="19" name="Рисунок 18" descr="F:\Documents and Settings\Admin\Local Settings\Temp\berg_machines_1.jpg"/>
          <p:cNvPicPr/>
          <p:nvPr/>
        </p:nvPicPr>
        <p:blipFill>
          <a:blip r:embed="rId5" cstate="print"/>
          <a:srcRect r="37037"/>
          <a:stretch>
            <a:fillRect/>
          </a:stretch>
        </p:blipFill>
        <p:spPr bwMode="auto">
          <a:xfrm>
            <a:off x="5385048" y="2026803"/>
            <a:ext cx="1728192" cy="166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520" y="332656"/>
            <a:ext cx="1080120" cy="19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3626853" y="260648"/>
            <a:ext cx="6084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Литье изделий из пластмасс в России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9919" y="6442856"/>
            <a:ext cx="2781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ООО «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БЕРГ МОЛД» 2019.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 права защищены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6CDB-87EB-4811-9FD3-1863FCBC8CD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50922" y="2542252"/>
            <a:ext cx="4953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Производство BERG</a:t>
            </a:r>
            <a:r>
              <a:rPr lang="ru-RU" sz="1200" b="1" dirty="0" smtClean="0"/>
              <a:t> </a:t>
            </a:r>
            <a:r>
              <a:rPr lang="ru-RU" sz="1200" dirty="0" smtClean="0"/>
              <a:t>оснащено высокопроизводительными </a:t>
            </a:r>
            <a:r>
              <a:rPr lang="ru-RU" sz="1200" dirty="0" err="1" smtClean="0"/>
              <a:t>термопластавтоматами</a:t>
            </a:r>
            <a:r>
              <a:rPr lang="ru-RU" sz="1200" dirty="0" smtClean="0"/>
              <a:t> с усилием смыкания 100–1420 тонн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ru-RU" sz="1200" dirty="0" smtClean="0"/>
              <a:t>Оборудование позволяет производить методом литья под давлением изделия из пластмасс широкого диапазона </a:t>
            </a:r>
            <a:r>
              <a:rPr lang="ru-RU" sz="1200" b="1" dirty="0" smtClean="0"/>
              <a:t>от мелких, весом 0,001 кг. до крупных, весом более 7 кг.</a:t>
            </a:r>
          </a:p>
          <a:p>
            <a:endParaRPr lang="ru-RU" sz="1200" dirty="0" smtClean="0"/>
          </a:p>
          <a:p>
            <a:r>
              <a:rPr lang="ru-RU" sz="1200" dirty="0" smtClean="0"/>
              <a:t>Все литьевые машины работают в автоматическом режиме </a:t>
            </a:r>
          </a:p>
          <a:p>
            <a:r>
              <a:rPr lang="ru-RU" sz="1200" dirty="0" smtClean="0"/>
              <a:t>и оснащены роботами-манипуляторами для извлечения изделий </a:t>
            </a:r>
          </a:p>
          <a:p>
            <a:r>
              <a:rPr lang="ru-RU" sz="1200" dirty="0" smtClean="0"/>
              <a:t>из пресс-формы.</a:t>
            </a:r>
          </a:p>
          <a:p>
            <a:endParaRPr lang="ru-RU" sz="1200" dirty="0" smtClean="0"/>
          </a:p>
          <a:p>
            <a:r>
              <a:rPr lang="ru-RU" sz="1200" dirty="0" smtClean="0"/>
              <a:t>Использование нового оборудования позволяет минимизировать продолжительность цикла литья и обеспечить высокий уровень качества. 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50922" y="1412777"/>
            <a:ext cx="4914546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ПРОИЗВОДСТВО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БЕРГ МОЛД.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ПЕРЕДОВЫЕ ТЕХНОЛОГИИ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 НОВОЕ СОВРЕМЕННОЕ ОБОРУДОВАНИЕ. </a:t>
            </a:r>
          </a:p>
        </p:txBody>
      </p:sp>
      <p:pic>
        <p:nvPicPr>
          <p:cNvPr id="7" name="Picture 2" descr="proizvodstvo_page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84515" y="4653136"/>
            <a:ext cx="2964329" cy="1549388"/>
          </a:xfrm>
          <a:prstGeom prst="rect">
            <a:avLst/>
          </a:prstGeom>
          <a:noFill/>
        </p:spPr>
      </p:pic>
      <p:pic>
        <p:nvPicPr>
          <p:cNvPr id="8" name="Picture 4" descr="5_pf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60512" y="4653136"/>
            <a:ext cx="2964329" cy="1582017"/>
          </a:xfrm>
          <a:prstGeom prst="rect">
            <a:avLst/>
          </a:prstGeom>
          <a:noFill/>
        </p:spPr>
      </p:pic>
      <p:pic>
        <p:nvPicPr>
          <p:cNvPr id="12" name="Рисунок 11" descr="F:\Documents and Settings\Admin\Local Settings\Temp\berg_machines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512" y="980728"/>
            <a:ext cx="2967192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Documents and Settings\Admin\Local Settings\Temp\berg_machines_2.jpg"/>
          <p:cNvPicPr/>
          <p:nvPr/>
        </p:nvPicPr>
        <p:blipFill>
          <a:blip r:embed="rId5" cstate="print"/>
          <a:srcRect t="7353" r="2381" b="6437"/>
          <a:stretch>
            <a:fillRect/>
          </a:stretch>
        </p:blipFill>
        <p:spPr bwMode="auto">
          <a:xfrm>
            <a:off x="560512" y="2852936"/>
            <a:ext cx="2952328" cy="171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520" y="332656"/>
            <a:ext cx="1080120" cy="19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3626853" y="260648"/>
            <a:ext cx="6084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Литье изделий из пластмасс в России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919" y="6442856"/>
            <a:ext cx="2781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ООО «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БЕРГ МОЛД» 2019.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 права защищены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6CDB-87EB-4811-9FD3-1863FCBC8CD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6496" y="2564904"/>
            <a:ext cx="4056451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СИСТЕМА МЕНЕДЖМЕНТА КАЧЕСТВА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НА ПРЕДПРИЯТИИ БЕРГ.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77136" y="2564904"/>
            <a:ext cx="3680859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КОНТРОЛЬ КАЧЕСТВА.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ИНСТРУМЕНТЫ ГАРАНТИИ КАЧЕСТВА.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77136" y="3429000"/>
            <a:ext cx="35420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PPAP </a:t>
            </a:r>
            <a:r>
              <a:rPr lang="en-US" sz="1200" dirty="0" smtClean="0"/>
              <a:t>(Product Part Approval Process) </a:t>
            </a:r>
            <a:endParaRPr lang="ru-RU" sz="1200" dirty="0" smtClean="0"/>
          </a:p>
          <a:p>
            <a:r>
              <a:rPr lang="ru-RU" sz="1200" dirty="0" smtClean="0"/>
              <a:t>Процесс Одобрения Производственной Части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en-US" sz="1200" b="1" dirty="0" smtClean="0"/>
              <a:t>MSA</a:t>
            </a:r>
            <a:r>
              <a:rPr lang="en-US" sz="1200" dirty="0" smtClean="0"/>
              <a:t> (Measurement System Analysis)</a:t>
            </a:r>
            <a:endParaRPr lang="ru-RU" sz="1200" dirty="0" smtClean="0"/>
          </a:p>
          <a:p>
            <a:r>
              <a:rPr lang="ru-RU" sz="1200" dirty="0" smtClean="0"/>
              <a:t>Анализ Измерительных Систем 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en-US" sz="1200" b="1" dirty="0" smtClean="0"/>
              <a:t>FMEA </a:t>
            </a:r>
            <a:r>
              <a:rPr lang="en-US" sz="1200" dirty="0" smtClean="0"/>
              <a:t>(Failure Mode and Effects Analysis)</a:t>
            </a:r>
            <a:endParaRPr lang="ru-RU" sz="1200" dirty="0" smtClean="0"/>
          </a:p>
          <a:p>
            <a:r>
              <a:rPr lang="ru-RU" sz="1200" dirty="0" smtClean="0"/>
              <a:t>Анализ Причин и Последствий Отказов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en-US" sz="1200" b="1" dirty="0" smtClean="0"/>
              <a:t>APQP</a:t>
            </a:r>
            <a:r>
              <a:rPr lang="en-US" sz="1200" dirty="0" smtClean="0"/>
              <a:t> (Advanced Product Quality Planning)</a:t>
            </a:r>
            <a:endParaRPr lang="ru-RU" sz="1200" dirty="0" smtClean="0"/>
          </a:p>
          <a:p>
            <a:r>
              <a:rPr lang="ru-RU" sz="1200" dirty="0" smtClean="0"/>
              <a:t>Перспективное Планирование Качества Продукции</a:t>
            </a:r>
            <a:br>
              <a:rPr lang="ru-RU" sz="1200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en-US" sz="1200" b="1" dirty="0" smtClean="0"/>
              <a:t>SPC </a:t>
            </a:r>
            <a:r>
              <a:rPr lang="en-US" sz="1200" dirty="0" smtClean="0"/>
              <a:t>( Statistical process control ) </a:t>
            </a:r>
            <a:br>
              <a:rPr lang="en-US" sz="1200" dirty="0" smtClean="0"/>
            </a:br>
            <a:r>
              <a:rPr lang="ru-RU" sz="1200" dirty="0" smtClean="0"/>
              <a:t>Статистическое Управление Процессами </a:t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16496" y="3161293"/>
            <a:ext cx="38164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Система менеджмента качества внедрена и сертифицирована в феврале 2011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года 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на соответствие требованиям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ГОСТ ISO 9001-2011</a:t>
            </a:r>
            <a:r>
              <a:rPr lang="en-US" sz="1200" b="1" dirty="0" smtClean="0"/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(ISO 9001-2008).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Производство ООО "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БЕРГ МОЛД"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успешно прошло технические аудиты компани</a:t>
            </a:r>
            <a:r>
              <a:rPr lang="ru-RU" sz="1200" dirty="0" smtClean="0"/>
              <a:t>й ИКЕА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/>
              <a:t>и МАГНА (автомобильная промышленность).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Начиная с 2011 года, ежегодно, компания БЕРГ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МОЛД проходит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процедуру проверки компанией ИКЕА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на соответствие Стандарту IWAY «Минимальные требования</a:t>
            </a:r>
            <a:r>
              <a:rPr lang="en-US" sz="1200" dirty="0" smtClean="0"/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к состоянию окружающей среды, условиям труда, социальным условиям» и Стандарту QWAY  «Система обеспечения качества поставщика»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и одобрена как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поставщик детских изделий. </a:t>
            </a:r>
          </a:p>
        </p:txBody>
      </p:sp>
      <p:pic>
        <p:nvPicPr>
          <p:cNvPr id="20" name="Рисунок 19" descr="F:\Documents and Settings\Admin\Local Settings\Temp\iso_9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4928" y="3429000"/>
            <a:ext cx="152371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0" y="332656"/>
            <a:ext cx="1080120" cy="19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626853" y="260648"/>
            <a:ext cx="6084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Литье изделий из пластмасс в России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919" y="6442856"/>
            <a:ext cx="2781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ООО «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БЕРГ МОЛД» 2019.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 права защищены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2" descr="&amp;Kcy;&amp;ocy;&amp;mcy;&amp;pcy;&amp;acy;&amp;ncy;&amp;i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496" y="692696"/>
            <a:ext cx="9115425" cy="178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6CDB-87EB-4811-9FD3-1863FCBC8CDF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11095" y="1196752"/>
            <a:ext cx="378287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400" dirty="0" smtClean="0">
                <a:cs typeface="Arial" pitchFamily="34" charset="0"/>
              </a:rPr>
              <a:t>ЭКОЛОГИЯ ПРОИЗВОДСТВА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dirty="0" smtClean="0">
                <a:cs typeface="Arial" pitchFamily="34" charset="0"/>
              </a:rPr>
              <a:t>И ЗАЩИТА ОКРУЖАЮЩЕЙ СРЕДЫ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93260" y="2017004"/>
            <a:ext cx="195021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Производство БЕРГ </a:t>
            </a:r>
            <a:r>
              <a:rPr lang="ru-RU" sz="1200" dirty="0" smtClean="0"/>
              <a:t>МОЛД выполняет </a:t>
            </a:r>
            <a:r>
              <a:rPr lang="ru-RU" sz="1200" dirty="0" smtClean="0"/>
              <a:t>комплекс мероприятий по охране окружающей среды:</a:t>
            </a:r>
          </a:p>
          <a:p>
            <a:endParaRPr lang="ru-RU" sz="500" dirty="0" smtClean="0"/>
          </a:p>
        </p:txBody>
      </p:sp>
      <p:pic>
        <p:nvPicPr>
          <p:cNvPr id="8194" name="Picture 2" descr="&amp;ecy;&amp;kcy;&amp;ocy;&amp;lcy;&amp;ocy;&amp;gcy;&amp;icy;&amp;chcy;&amp;iecy;&amp;scy;&amp;kcy;&amp;acy;&amp;yacy; &amp;bcy;&amp;iecy;&amp;zcy;&amp;ocy;&amp;pcy;&amp;acy;&amp;scy;&amp;ncy;&amp;ocy;&amp;scy;&amp;tcy;&amp;softcy; &amp;ncy;&amp;acy; &amp;pcy;&amp;rcy;&amp;iecy;&amp;dcy;&amp;pcy;&amp;rcy;&amp;icy;&amp;yacy;&amp;t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1096" y="1916832"/>
            <a:ext cx="1326147" cy="1334452"/>
          </a:xfrm>
          <a:prstGeom prst="rect">
            <a:avLst/>
          </a:prstGeo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60511" y="1196752"/>
            <a:ext cx="397844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 smtClean="0">
                <a:cs typeface="Arial" pitchFamily="34" charset="0"/>
              </a:rPr>
              <a:t>СОЦИАЛЬНАЯ ОТВЕТСТВЕННОСТЬ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00539" y="4293096"/>
            <a:ext cx="4080453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1200" dirty="0" smtClean="0">
                <a:solidFill>
                  <a:prstClr val="black"/>
                </a:solidFill>
                <a:cs typeface="Arial" pitchFamily="34" charset="0"/>
              </a:rPr>
              <a:t>ООО «</a:t>
            </a:r>
            <a:r>
              <a:rPr lang="ru-RU" sz="1200" dirty="0" smtClean="0">
                <a:solidFill>
                  <a:prstClr val="black"/>
                </a:solidFill>
                <a:cs typeface="Arial" pitchFamily="34" charset="0"/>
              </a:rPr>
              <a:t>БЕРГ МОЛД» </a:t>
            </a:r>
            <a:r>
              <a:rPr lang="ru-RU" sz="1200" dirty="0" smtClean="0">
                <a:solidFill>
                  <a:prstClr val="black"/>
                </a:solidFill>
                <a:cs typeface="Arial" pitchFamily="34" charset="0"/>
              </a:rPr>
              <a:t>является </a:t>
            </a:r>
            <a:r>
              <a:rPr lang="ru-RU" sz="1200" dirty="0" smtClean="0">
                <a:solidFill>
                  <a:prstClr val="black"/>
                </a:solidFill>
                <a:cs typeface="Arial" pitchFamily="34" charset="0"/>
              </a:rPr>
              <a:t>стабильным работодателем </a:t>
            </a:r>
            <a:endParaRPr lang="ru-RU" sz="12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200" dirty="0" smtClean="0">
                <a:solidFill>
                  <a:prstClr val="black"/>
                </a:solidFill>
                <a:cs typeface="Arial" pitchFamily="34" charset="0"/>
              </a:rPr>
              <a:t>Сергиево-Посадского района</a:t>
            </a:r>
            <a:r>
              <a:rPr lang="ru-RU" sz="1200" dirty="0" smtClean="0">
                <a:cs typeface="Arial" pitchFamily="34" charset="0"/>
              </a:rPr>
              <a:t>. Так же </a:t>
            </a:r>
            <a:r>
              <a:rPr lang="ru-RU" sz="1200" dirty="0" smtClean="0">
                <a:solidFill>
                  <a:prstClr val="black"/>
                </a:solidFill>
                <a:cs typeface="Arial" pitchFamily="34" charset="0"/>
              </a:rPr>
              <a:t>наша компания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200" dirty="0" smtClean="0">
                <a:solidFill>
                  <a:prstClr val="black"/>
                </a:solidFill>
                <a:cs typeface="Arial" pitchFamily="34" charset="0"/>
              </a:rPr>
              <a:t>на постоянной основе курирует подшефные детские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200" dirty="0" smtClean="0">
                <a:solidFill>
                  <a:prstClr val="black"/>
                </a:solidFill>
                <a:cs typeface="Arial" pitchFamily="34" charset="0"/>
              </a:rPr>
              <a:t>дома, проводит мероприятия и акции для ветеранов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200" dirty="0" smtClean="0">
                <a:solidFill>
                  <a:prstClr val="black"/>
                </a:solidFill>
                <a:cs typeface="Arial" pitchFamily="34" charset="0"/>
              </a:rPr>
              <a:t>и незащищенных слоев населения.</a:t>
            </a:r>
          </a:p>
          <a:p>
            <a:endParaRPr lang="ru-RU" sz="1200" dirty="0" smtClean="0"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8737" y="1844825"/>
            <a:ext cx="2652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Компания </a:t>
            </a:r>
            <a:r>
              <a:rPr lang="ru-RU" sz="1200" dirty="0" smtClean="0"/>
              <a:t>БЕРГ МОЛД </a:t>
            </a:r>
            <a:r>
              <a:rPr lang="ru-RU" sz="1200" dirty="0" smtClean="0"/>
              <a:t>вносит свой добровольный вклад в развитие общества в социальной, экономической и экологической сферах, связанный напрямую</a:t>
            </a:r>
          </a:p>
          <a:p>
            <a:r>
              <a:rPr lang="ru-RU" sz="1200" dirty="0" smtClean="0"/>
              <a:t>с основной деятельностью компании. </a:t>
            </a:r>
            <a:endParaRPr lang="ru-RU" sz="1200" dirty="0"/>
          </a:p>
        </p:txBody>
      </p:sp>
      <p:pic>
        <p:nvPicPr>
          <p:cNvPr id="12" name="Picture 2" descr="http://rddizabota.ucoz.ru/foto/rost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11" y="1916832"/>
            <a:ext cx="2028225" cy="124326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811095" y="3613373"/>
            <a:ext cx="397844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88"/>
              </a:spcBef>
              <a:buFont typeface="Arial" pitchFamily="34" charset="0"/>
              <a:buChar char="•"/>
            </a:pPr>
            <a:r>
              <a:rPr lang="ru-RU" sz="1200" dirty="0" smtClean="0"/>
              <a:t> проведение предварительного     </a:t>
            </a:r>
          </a:p>
          <a:p>
            <a:pPr>
              <a:spcBef>
                <a:spcPts val="288"/>
              </a:spcBef>
            </a:pPr>
            <a:r>
              <a:rPr lang="ru-RU" sz="1200" dirty="0" smtClean="0"/>
              <a:t>   экологического анализа;</a:t>
            </a:r>
          </a:p>
          <a:p>
            <a:pPr>
              <a:spcBef>
                <a:spcPts val="288"/>
              </a:spcBef>
              <a:buFont typeface="Arial" pitchFamily="34" charset="0"/>
              <a:buChar char="•"/>
            </a:pPr>
            <a:r>
              <a:rPr lang="ru-RU" sz="1200" dirty="0" smtClean="0"/>
              <a:t> определение экологических аспектов </a:t>
            </a:r>
          </a:p>
          <a:p>
            <a:pPr>
              <a:spcBef>
                <a:spcPts val="288"/>
              </a:spcBef>
            </a:pPr>
            <a:r>
              <a:rPr lang="ru-RU" sz="1200" dirty="0" smtClean="0"/>
              <a:t>   деятельности компании;</a:t>
            </a:r>
          </a:p>
          <a:p>
            <a:pPr>
              <a:spcBef>
                <a:spcPts val="288"/>
              </a:spcBef>
              <a:buFont typeface="Arial" pitchFamily="34" charset="0"/>
              <a:buChar char="•"/>
            </a:pPr>
            <a:r>
              <a:rPr lang="ru-RU" sz="1200" dirty="0" smtClean="0"/>
              <a:t> определение воздействий на окружающую среду;</a:t>
            </a:r>
          </a:p>
          <a:p>
            <a:pPr>
              <a:spcBef>
                <a:spcPts val="288"/>
              </a:spcBef>
              <a:buFont typeface="Arial" pitchFamily="34" charset="0"/>
              <a:buChar char="•"/>
            </a:pPr>
            <a:r>
              <a:rPr lang="ru-RU" sz="1200" dirty="0" smtClean="0"/>
              <a:t>  установление экологических показателей;</a:t>
            </a:r>
          </a:p>
          <a:p>
            <a:pPr>
              <a:spcBef>
                <a:spcPts val="288"/>
              </a:spcBef>
              <a:buFont typeface="Arial" pitchFamily="34" charset="0"/>
              <a:buChar char="•"/>
            </a:pPr>
            <a:r>
              <a:rPr lang="ru-RU" sz="1200" dirty="0" smtClean="0"/>
              <a:t>  документирование обязательных процедур.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00539" y="3573017"/>
            <a:ext cx="3960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В процессе принятия решений мы основываемся</a:t>
            </a:r>
          </a:p>
          <a:p>
            <a:r>
              <a:rPr lang="ru-RU" sz="1200" dirty="0" smtClean="0"/>
              <a:t>на этических принципах , моральных нормах</a:t>
            </a:r>
          </a:p>
          <a:p>
            <a:r>
              <a:rPr lang="ru-RU" sz="1200" dirty="0" smtClean="0"/>
              <a:t>и ценностях.</a:t>
            </a:r>
            <a:endParaRPr lang="ru-RU" sz="1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520" y="332656"/>
            <a:ext cx="1080120" cy="19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3626853" y="260648"/>
            <a:ext cx="6084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Литье изделий из пластмасс в России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919" y="6442856"/>
            <a:ext cx="2781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ООО «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БЕРГ МОЛД» 2019.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 права защищены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6CDB-87EB-4811-9FD3-1863FCBC8CD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18774" y="764705"/>
            <a:ext cx="4914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ПРОДУКЦИЯ, КОТОРУЮ МЫ ПРОИЗВОДИМ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28498" y="1135778"/>
            <a:ext cx="81129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  <a:cs typeface="Tahoma" pitchFamily="34" charset="0"/>
              </a:rPr>
              <a:t>Перечень </a:t>
            </a:r>
            <a:r>
              <a:rPr lang="ru-RU" sz="1200" dirty="0" smtClean="0">
                <a:latin typeface="+mj-lt"/>
                <a:cs typeface="Tahoma" pitchFamily="34" charset="0"/>
              </a:rPr>
              <a:t>продукции, изготавливаемой на заводе </a:t>
            </a:r>
            <a:r>
              <a:rPr lang="ru-RU" sz="1200" dirty="0" smtClean="0">
                <a:latin typeface="+mj-lt"/>
                <a:cs typeface="Tahoma" pitchFamily="34" charset="0"/>
              </a:rPr>
              <a:t>БЕРГ МОЛД</a:t>
            </a:r>
            <a:r>
              <a:rPr lang="en-US" sz="1200" dirty="0" smtClean="0">
                <a:latin typeface="+mj-lt"/>
                <a:cs typeface="Tahoma" pitchFamily="34" charset="0"/>
              </a:rPr>
              <a:t> </a:t>
            </a:r>
            <a:r>
              <a:rPr lang="en-US" sz="1200" dirty="0" smtClean="0">
                <a:latin typeface="+mj-lt"/>
                <a:cs typeface="Tahoma" pitchFamily="34" charset="0"/>
              </a:rPr>
              <a:t>- </a:t>
            </a:r>
            <a:r>
              <a:rPr lang="ru-RU" sz="1200" dirty="0" smtClean="0">
                <a:latin typeface="+mj-lt"/>
                <a:cs typeface="Tahoma" pitchFamily="34" charset="0"/>
              </a:rPr>
              <a:t> </a:t>
            </a:r>
            <a:r>
              <a:rPr lang="ru-RU" sz="1200" b="1" dirty="0">
                <a:latin typeface="+mj-lt"/>
                <a:cs typeface="Tahoma" pitchFamily="34" charset="0"/>
              </a:rPr>
              <a:t>более </a:t>
            </a:r>
            <a:r>
              <a:rPr lang="en-US" sz="1200" b="1" dirty="0" smtClean="0">
                <a:latin typeface="+mj-lt"/>
                <a:cs typeface="Tahoma" pitchFamily="34" charset="0"/>
              </a:rPr>
              <a:t>10</a:t>
            </a:r>
            <a:r>
              <a:rPr lang="ru-RU" sz="1200" b="1" dirty="0" smtClean="0">
                <a:latin typeface="+mj-lt"/>
                <a:cs typeface="Tahoma" pitchFamily="34" charset="0"/>
              </a:rPr>
              <a:t>00 </a:t>
            </a:r>
            <a:r>
              <a:rPr lang="ru-RU" sz="1200" b="1" dirty="0">
                <a:latin typeface="+mj-lt"/>
                <a:cs typeface="Tahoma" pitchFamily="34" charset="0"/>
              </a:rPr>
              <a:t>наименований</a:t>
            </a:r>
            <a:r>
              <a:rPr lang="ru-RU" sz="1200" dirty="0">
                <a:latin typeface="+mj-lt"/>
                <a:cs typeface="Tahoma" pitchFamily="34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497" y="1351802"/>
            <a:ext cx="3822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200" dirty="0" smtClean="0">
                <a:latin typeface="+mj-lt"/>
                <a:cs typeface="Arial" pitchFamily="34" charset="0"/>
              </a:rPr>
              <a:t>Все изделия проверяются службой ОТК.</a:t>
            </a:r>
          </a:p>
        </p:txBody>
      </p: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471932" y="1844825"/>
            <a:ext cx="275287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+mj-lt"/>
                <a:ea typeface="Tahoma" pitchFamily="34" charset="0"/>
                <a:cs typeface="Tahoma" pitchFamily="34" charset="0"/>
              </a:rPr>
              <a:t>Разработка и изготовление элементов скрепления для ж/б шпал, активно применяются в РЖД.</a:t>
            </a:r>
            <a:endParaRPr lang="ru-RU" sz="11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8505" y="4221088"/>
            <a:ext cx="2592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+mj-lt"/>
                <a:ea typeface="Tahoma" pitchFamily="34" charset="0"/>
                <a:cs typeface="Tahoma" pitchFamily="34" charset="0"/>
              </a:rPr>
              <a:t>Производство комплектующих для эскалаторов, для метрополитена Москвы и Санкт-Петербурга</a:t>
            </a:r>
          </a:p>
        </p:txBody>
      </p:sp>
      <p:pic>
        <p:nvPicPr>
          <p:cNvPr id="31" name="Рисунок 30" descr="krepej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8704" y="3068960"/>
            <a:ext cx="1326147" cy="977961"/>
          </a:xfrm>
          <a:prstGeom prst="rect">
            <a:avLst/>
          </a:prstGeom>
        </p:spPr>
      </p:pic>
      <p:pic>
        <p:nvPicPr>
          <p:cNvPr id="39" name="Рисунок 38" descr="schetki_black.png"/>
          <p:cNvPicPr>
            <a:picLocks noChangeAspect="1"/>
          </p:cNvPicPr>
          <p:nvPr/>
        </p:nvPicPr>
        <p:blipFill>
          <a:blip r:embed="rId3" cstate="print"/>
          <a:srcRect b="53924"/>
          <a:stretch>
            <a:fillRect/>
          </a:stretch>
        </p:blipFill>
        <p:spPr>
          <a:xfrm>
            <a:off x="2456724" y="5589240"/>
            <a:ext cx="1404156" cy="419552"/>
          </a:xfrm>
          <a:prstGeom prst="rect">
            <a:avLst/>
          </a:prstGeom>
        </p:spPr>
      </p:pic>
      <p:pic>
        <p:nvPicPr>
          <p:cNvPr id="40" name="Рисунок 39" descr="schetki_yell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4732" y="5118883"/>
            <a:ext cx="1194132" cy="493399"/>
          </a:xfrm>
          <a:prstGeom prst="rect">
            <a:avLst/>
          </a:prstGeom>
        </p:spPr>
      </p:pic>
      <p:pic>
        <p:nvPicPr>
          <p:cNvPr id="9220" name="Picture 4" descr="http://s00.yaplakal.com/pics/pics_original/8/5/9/4061958.jpg"/>
          <p:cNvPicPr>
            <a:picLocks noChangeAspect="1" noChangeArrowheads="1"/>
          </p:cNvPicPr>
          <p:nvPr/>
        </p:nvPicPr>
        <p:blipFill>
          <a:blip r:embed="rId5" cstate="print"/>
          <a:srcRect r="29441" b="14321"/>
          <a:stretch>
            <a:fillRect/>
          </a:stretch>
        </p:blipFill>
        <p:spPr bwMode="auto">
          <a:xfrm>
            <a:off x="584515" y="2492896"/>
            <a:ext cx="1716191" cy="1442732"/>
          </a:xfrm>
          <a:prstGeom prst="rect">
            <a:avLst/>
          </a:prstGeom>
          <a:noFill/>
        </p:spPr>
      </p:pic>
      <p:pic>
        <p:nvPicPr>
          <p:cNvPr id="9222" name="Picture 6" descr="http://files.vm.ru/photo/vecherka/2015/01/doc6izuc243q38dp8t38hc_800_480.jpg"/>
          <p:cNvPicPr>
            <a:picLocks noChangeAspect="1" noChangeArrowheads="1"/>
          </p:cNvPicPr>
          <p:nvPr/>
        </p:nvPicPr>
        <p:blipFill>
          <a:blip r:embed="rId6" cstate="print"/>
          <a:srcRect t="12177" r="40392" b="8173"/>
          <a:stretch>
            <a:fillRect/>
          </a:stretch>
        </p:blipFill>
        <p:spPr bwMode="auto">
          <a:xfrm>
            <a:off x="584515" y="4898443"/>
            <a:ext cx="1713640" cy="1410877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5421052" y="1887216"/>
            <a:ext cx="366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cs typeface="Tahoma" pitchFamily="34" charset="0"/>
              </a:rPr>
              <a:t>ИЗДЕЛИЯ ДЛЯ АВТОМОБИЛЬНОЙ ПРОМЫШЛЕННОСТИ</a:t>
            </a:r>
            <a:endParaRPr lang="ru-RU" sz="1200" dirty="0"/>
          </a:p>
        </p:txBody>
      </p:sp>
      <p:pic>
        <p:nvPicPr>
          <p:cNvPr id="9224" name="Picture 8" descr="http://i.autocentrum.ru/mercedes_klasa_c_2007_kombi/widok-z-gory-5_l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99061" y="2444305"/>
            <a:ext cx="1950217" cy="1200719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5499061" y="4349743"/>
            <a:ext cx="2025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cs typeface="Tahoma" pitchFamily="34" charset="0"/>
              </a:rPr>
              <a:t>ДЕТАЛИ ОФИСНОЙ МЕБЕЛИ</a:t>
            </a:r>
          </a:p>
        </p:txBody>
      </p:sp>
      <p:pic>
        <p:nvPicPr>
          <p:cNvPr id="9226" name="Picture 10" descr="http://www.unicombel.ru/images/operate/vector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29064" y="4725144"/>
            <a:ext cx="1966605" cy="1440160"/>
          </a:xfrm>
          <a:prstGeom prst="rect">
            <a:avLst/>
          </a:prstGeom>
          <a:noFill/>
        </p:spPr>
      </p:pic>
      <p:pic>
        <p:nvPicPr>
          <p:cNvPr id="9228" name="Picture 12" descr="http://ikeamarket.com.ua/media/catalog/product/cache/1/image/800x800/9df78eab33525d08d6e5fb8d27136e95/a/l/alrik-rabocij-stul__0133276_PE288666_S5.JPG"/>
          <p:cNvPicPr>
            <a:picLocks noChangeAspect="1" noChangeArrowheads="1"/>
          </p:cNvPicPr>
          <p:nvPr/>
        </p:nvPicPr>
        <p:blipFill>
          <a:blip r:embed="rId9" cstate="print"/>
          <a:srcRect l="12619" r="13679"/>
          <a:stretch>
            <a:fillRect/>
          </a:stretch>
        </p:blipFill>
        <p:spPr bwMode="auto">
          <a:xfrm>
            <a:off x="8553400" y="4725144"/>
            <a:ext cx="1207374" cy="1512168"/>
          </a:xfrm>
          <a:prstGeom prst="rect">
            <a:avLst/>
          </a:prstGeom>
          <a:noFill/>
        </p:spPr>
      </p:pic>
      <p:pic>
        <p:nvPicPr>
          <p:cNvPr id="49" name="Рисунок 48" descr="F:\Documents and Settings\Admin\Local Settings\Temp\bamper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7286" y="2348881"/>
            <a:ext cx="1583319" cy="73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F:\Documents and Settings\Admin\Local Settings\Temp\brizgovik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41399" y="3140969"/>
            <a:ext cx="936104" cy="53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F:\Documents and Settings\Admin\Local Settings\Temp\krepej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7286" y="3140968"/>
            <a:ext cx="1121000" cy="59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 descr="F:\Documents and Settings\Admin\Local Settings\Temp\kronshtein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31443" y="2564904"/>
            <a:ext cx="848580" cy="5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F:\Documents and Settings\Admin\Local Settings\Temp\berg_rjd_detail_2.pn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60712" y="2492896"/>
            <a:ext cx="1007170" cy="34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F:\Documents and Settings\Admin\Local Settings\Temp\berg_rjd_detail_4.pn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40832" y="2492896"/>
            <a:ext cx="504056" cy="46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F:\Documents and Settings\Admin\Local Settings\Temp\berg_rjd_detail_1.pn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60712" y="2780928"/>
            <a:ext cx="1182853" cy="3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F:\Documents and Settings\Admin\Local Settings\Temp\berg_rjd_detail_3.pn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40832" y="2996952"/>
            <a:ext cx="657949" cy="60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F:\Documents and Settings\Admin\Local Settings\Temp\kreslo_3.pn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37376" y="4581128"/>
            <a:ext cx="66401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F:\Documents and Settings\Admin\Local Settings\Temp\kreslo_1.pn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89304" y="5373216"/>
            <a:ext cx="792088" cy="74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F:\Documents and Settings\Admin\Local Settings\Temp\kreslo_2.png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17296" y="4581128"/>
            <a:ext cx="741953" cy="73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2520" y="332656"/>
            <a:ext cx="1080120" cy="19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Прямоугольник 40"/>
          <p:cNvSpPr/>
          <p:nvPr/>
        </p:nvSpPr>
        <p:spPr>
          <a:xfrm>
            <a:off x="3626853" y="260648"/>
            <a:ext cx="6084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Литье изделий из пластмасс в России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9919" y="6442856"/>
            <a:ext cx="2781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ООО «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БЕРГ МОЛД» 2019.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 права защищены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6CDB-87EB-4811-9FD3-1863FCBC8CD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62522" y="980728"/>
            <a:ext cx="3510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cs typeface="Tahoma" pitchFamily="34" charset="0"/>
              </a:rPr>
              <a:t>ИЗДЕЛИЯ МЕДИЦИНСКОГО НАЗНАЧЕНИЯ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62522" y="3591746"/>
            <a:ext cx="1444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cs typeface="Tahoma" pitchFamily="34" charset="0"/>
              </a:rPr>
              <a:t>ИЗДЕЛИЯ ДЛЯ ЖКХ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565926" y="980728"/>
            <a:ext cx="1501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cs typeface="Tahoma" pitchFamily="34" charset="0"/>
              </a:rPr>
              <a:t>ТОВАРЫ ДЛЯ ДЕТЕЙ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565926" y="3591746"/>
            <a:ext cx="23973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cs typeface="Tahoma" pitchFamily="34" charset="0"/>
              </a:rPr>
              <a:t>ТОВАРЫ БЫТОВОГО НАЗНАЧЕНИЯ</a:t>
            </a:r>
          </a:p>
        </p:txBody>
      </p:sp>
      <p:pic>
        <p:nvPicPr>
          <p:cNvPr id="33" name="Рисунок 32" descr="Lauko___aidim____4f2263db7d65a.jpg"/>
          <p:cNvPicPr>
            <a:picLocks noChangeAspect="1"/>
          </p:cNvPicPr>
          <p:nvPr/>
        </p:nvPicPr>
        <p:blipFill>
          <a:blip r:embed="rId2" cstate="print"/>
          <a:srcRect r="4862" b="3119"/>
          <a:stretch>
            <a:fillRect/>
          </a:stretch>
        </p:blipFill>
        <p:spPr>
          <a:xfrm rot="21432262" flipH="1">
            <a:off x="591878" y="4056752"/>
            <a:ext cx="2329777" cy="1631587"/>
          </a:xfrm>
          <a:prstGeom prst="rect">
            <a:avLst/>
          </a:prstGeom>
        </p:spPr>
      </p:pic>
      <p:pic>
        <p:nvPicPr>
          <p:cNvPr id="35" name="Рисунок 34" descr="bak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0872" y="5020872"/>
            <a:ext cx="1101065" cy="1288448"/>
          </a:xfrm>
          <a:prstGeom prst="rect">
            <a:avLst/>
          </a:prstGeom>
        </p:spPr>
      </p:pic>
      <p:pic>
        <p:nvPicPr>
          <p:cNvPr id="40" name="Рисунок 39" descr="lekarstvo.15191.jpg"/>
          <p:cNvPicPr>
            <a:picLocks noChangeAspect="1"/>
          </p:cNvPicPr>
          <p:nvPr/>
        </p:nvPicPr>
        <p:blipFill>
          <a:blip r:embed="rId4" cstate="print"/>
          <a:srcRect l="14772" t="15152" r="11932" b="13636"/>
          <a:stretch>
            <a:fillRect/>
          </a:stretch>
        </p:blipFill>
        <p:spPr>
          <a:xfrm>
            <a:off x="8762148" y="1916831"/>
            <a:ext cx="715355" cy="721754"/>
          </a:xfrm>
          <a:prstGeom prst="rect">
            <a:avLst/>
          </a:prstGeom>
        </p:spPr>
      </p:pic>
      <p:pic>
        <p:nvPicPr>
          <p:cNvPr id="1030" name="Picture 6" descr="http://foto.mercatos.net/foto.v1/cUPw3iBL6HZJXVaaPbVrFEIhI5eEBpS-dzTOvHNqqB9pNUNsaFq2qXyvU8xtve/Philips-Gift-set_800x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4009" y="1556791"/>
            <a:ext cx="1210651" cy="790648"/>
          </a:xfrm>
          <a:prstGeom prst="rect">
            <a:avLst/>
          </a:prstGeom>
          <a:noFill/>
        </p:spPr>
      </p:pic>
      <p:pic>
        <p:nvPicPr>
          <p:cNvPr id="1032" name="Picture 8" descr="http://magdiana.ru/magdtpimg.cgi?i=http%3A%2F%2Fcdn1.top-shop.ru%2Fbig_d0452796d6c3dac317cb5ab7717995ac.jpg"/>
          <p:cNvPicPr>
            <a:picLocks noChangeAspect="1" noChangeArrowheads="1"/>
          </p:cNvPicPr>
          <p:nvPr/>
        </p:nvPicPr>
        <p:blipFill>
          <a:blip r:embed="rId6" cstate="print"/>
          <a:srcRect b="16867"/>
          <a:stretch>
            <a:fillRect/>
          </a:stretch>
        </p:blipFill>
        <p:spPr bwMode="auto">
          <a:xfrm>
            <a:off x="7592018" y="2276871"/>
            <a:ext cx="1196207" cy="648072"/>
          </a:xfrm>
          <a:prstGeom prst="rect">
            <a:avLst/>
          </a:prstGeom>
          <a:noFill/>
        </p:spPr>
      </p:pic>
      <p:pic>
        <p:nvPicPr>
          <p:cNvPr id="1034" name="Picture 10" descr="http://cs540104.vk.me/c7007/v7007236/1fb85/tg-ERbHozv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5926" y="1412774"/>
            <a:ext cx="1475306" cy="1368951"/>
          </a:xfrm>
          <a:prstGeom prst="rect">
            <a:avLst/>
          </a:prstGeom>
          <a:noFill/>
        </p:spPr>
      </p:pic>
      <p:pic>
        <p:nvPicPr>
          <p:cNvPr id="45" name="Рисунок 44" descr="459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38888" y="2420888"/>
            <a:ext cx="470090" cy="433929"/>
          </a:xfrm>
          <a:prstGeom prst="rect">
            <a:avLst/>
          </a:prstGeom>
        </p:spPr>
      </p:pic>
      <p:pic>
        <p:nvPicPr>
          <p:cNvPr id="48" name="Рисунок 47" descr="podno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68757" y="2132855"/>
            <a:ext cx="1170130" cy="851018"/>
          </a:xfrm>
          <a:prstGeom prst="rect">
            <a:avLst/>
          </a:prstGeom>
        </p:spPr>
      </p:pic>
      <p:pic>
        <p:nvPicPr>
          <p:cNvPr id="51" name="Picture 2" descr="http://www.ru.all.biz/img/ru/catalog/628148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521" y="1340768"/>
            <a:ext cx="1960961" cy="1728191"/>
          </a:xfrm>
          <a:prstGeom prst="rect">
            <a:avLst/>
          </a:prstGeom>
          <a:noFill/>
        </p:spPr>
      </p:pic>
      <p:pic>
        <p:nvPicPr>
          <p:cNvPr id="41" name="Рисунок 40" descr="igrushki_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28122" y="1628800"/>
            <a:ext cx="858095" cy="370087"/>
          </a:xfrm>
          <a:prstGeom prst="rect">
            <a:avLst/>
          </a:prstGeom>
        </p:spPr>
      </p:pic>
      <p:pic>
        <p:nvPicPr>
          <p:cNvPr id="52" name="Picture 5" descr="X:\Отдел рекламы\ПРОДВИЖЕНИЕ 2014\фото БЕРГ\DSC_9494.jpg"/>
          <p:cNvPicPr>
            <a:picLocks noChangeAspect="1" noChangeArrowheads="1"/>
          </p:cNvPicPr>
          <p:nvPr/>
        </p:nvPicPr>
        <p:blipFill>
          <a:blip r:embed="rId12" cstate="print"/>
          <a:srcRect l="3731" t="11064" r="3358" b="12902"/>
          <a:stretch>
            <a:fillRect/>
          </a:stretch>
        </p:blipFill>
        <p:spPr bwMode="auto">
          <a:xfrm>
            <a:off x="2846766" y="1844825"/>
            <a:ext cx="936104" cy="489308"/>
          </a:xfrm>
          <a:prstGeom prst="rect">
            <a:avLst/>
          </a:prstGeom>
          <a:noFill/>
        </p:spPr>
      </p:pic>
      <p:pic>
        <p:nvPicPr>
          <p:cNvPr id="53" name="Picture 6" descr="и лабораторный пластик - страница 10"/>
          <p:cNvPicPr>
            <a:picLocks noChangeAspect="1" noChangeArrowheads="1"/>
          </p:cNvPicPr>
          <p:nvPr/>
        </p:nvPicPr>
        <p:blipFill>
          <a:blip r:embed="rId13" cstate="print"/>
          <a:srcRect t="19513" b="19511"/>
          <a:stretch>
            <a:fillRect/>
          </a:stretch>
        </p:blipFill>
        <p:spPr bwMode="auto">
          <a:xfrm>
            <a:off x="2924775" y="1412776"/>
            <a:ext cx="1345634" cy="568051"/>
          </a:xfrm>
          <a:prstGeom prst="rect">
            <a:avLst/>
          </a:prstGeom>
          <a:noFill/>
        </p:spPr>
      </p:pic>
      <p:sp>
        <p:nvSpPr>
          <p:cNvPr id="6152" name="AutoShape 8" descr="http://thumb7.shutterstock.com/display_pic_with_logo/224686/224686,1314523052,1/stock-photo-plastic-table-and-chair-for-alfresco-bar-isolated-over-white-background-835503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Picture 2" descr="http://pbs.twimg.com/media/BynIMuuIEAAkZ9z.jpg:large"/>
          <p:cNvPicPr>
            <a:picLocks noChangeAspect="1" noChangeArrowheads="1"/>
          </p:cNvPicPr>
          <p:nvPr/>
        </p:nvPicPr>
        <p:blipFill>
          <a:blip r:embed="rId14" cstate="print"/>
          <a:srcRect l="4651" r="11628"/>
          <a:stretch>
            <a:fillRect/>
          </a:stretch>
        </p:blipFill>
        <p:spPr bwMode="auto">
          <a:xfrm>
            <a:off x="6969224" y="3868744"/>
            <a:ext cx="2453426" cy="928344"/>
          </a:xfrm>
          <a:prstGeom prst="rect">
            <a:avLst/>
          </a:prstGeom>
          <a:noFill/>
        </p:spPr>
      </p:pic>
      <p:pic>
        <p:nvPicPr>
          <p:cNvPr id="36" name="Рисунок 35" descr="bak_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008784" y="3940752"/>
            <a:ext cx="1224136" cy="1549277"/>
          </a:xfrm>
          <a:prstGeom prst="rect">
            <a:avLst/>
          </a:prstGeom>
        </p:spPr>
      </p:pic>
      <p:pic>
        <p:nvPicPr>
          <p:cNvPr id="6146" name="Picture 2" descr="http://www.ekoprom-td.ru/images/ecoland_gallery/g_119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2520" y="4084768"/>
            <a:ext cx="2448272" cy="1838925"/>
          </a:xfrm>
          <a:prstGeom prst="rect">
            <a:avLst/>
          </a:prstGeom>
          <a:noFill/>
        </p:spPr>
      </p:pic>
      <p:pic>
        <p:nvPicPr>
          <p:cNvPr id="6148" name="Picture 4" descr="http://witex.com.ua/wp-content/uploads/2015/05/114615.jpg"/>
          <p:cNvPicPr>
            <a:picLocks noChangeAspect="1" noChangeArrowheads="1"/>
          </p:cNvPicPr>
          <p:nvPr/>
        </p:nvPicPr>
        <p:blipFill>
          <a:blip r:embed="rId17" cstate="print"/>
          <a:srcRect l="15000" r="18920"/>
          <a:stretch>
            <a:fillRect/>
          </a:stretch>
        </p:blipFill>
        <p:spPr bwMode="auto">
          <a:xfrm>
            <a:off x="8625408" y="4732840"/>
            <a:ext cx="951656" cy="1440160"/>
          </a:xfrm>
          <a:prstGeom prst="rect">
            <a:avLst/>
          </a:prstGeom>
          <a:noFill/>
        </p:spPr>
      </p:pic>
      <p:pic>
        <p:nvPicPr>
          <p:cNvPr id="3" name="Picture 6" descr="http://i00.i.aliimg.com/wsphoto/v0/1889791510/Plastic-paragraph-knitted-storage-basket-toy-storage-basket-box-storage-box-desktop-font-b-finishing-b.jpg"/>
          <p:cNvPicPr>
            <a:picLocks noChangeAspect="1" noChangeArrowheads="1"/>
          </p:cNvPicPr>
          <p:nvPr/>
        </p:nvPicPr>
        <p:blipFill>
          <a:blip r:embed="rId18" cstate="print"/>
          <a:srcRect l="11765" r="11765"/>
          <a:stretch>
            <a:fillRect/>
          </a:stretch>
        </p:blipFill>
        <p:spPr bwMode="auto">
          <a:xfrm>
            <a:off x="6969224" y="4876856"/>
            <a:ext cx="936104" cy="1224136"/>
          </a:xfrm>
          <a:prstGeom prst="rect">
            <a:avLst/>
          </a:prstGeom>
          <a:noFill/>
        </p:spPr>
      </p:pic>
      <p:pic>
        <p:nvPicPr>
          <p:cNvPr id="4" name="Picture 8" descr="http://hozopt62.ru/img/prod/7688.jpg"/>
          <p:cNvPicPr>
            <a:picLocks noChangeAspect="1" noChangeArrowheads="1"/>
          </p:cNvPicPr>
          <p:nvPr/>
        </p:nvPicPr>
        <p:blipFill>
          <a:blip r:embed="rId19" cstate="print"/>
          <a:srcRect l="23625" r="24401"/>
          <a:stretch>
            <a:fillRect/>
          </a:stretch>
        </p:blipFill>
        <p:spPr bwMode="auto">
          <a:xfrm>
            <a:off x="7905328" y="5092880"/>
            <a:ext cx="720080" cy="1039091"/>
          </a:xfrm>
          <a:prstGeom prst="rect">
            <a:avLst/>
          </a:prstGeom>
          <a:noFill/>
        </p:spPr>
      </p:pic>
      <p:pic>
        <p:nvPicPr>
          <p:cNvPr id="34" name="Рисунок 33" descr="F:\Documents and Settings\Admin\Local Settings\Temp\red_chiar.jpg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529064" y="4228784"/>
            <a:ext cx="1407437" cy="181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2520" y="332656"/>
            <a:ext cx="1080120" cy="19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Прямоугольник 38"/>
          <p:cNvSpPr/>
          <p:nvPr/>
        </p:nvSpPr>
        <p:spPr>
          <a:xfrm>
            <a:off x="3626853" y="260648"/>
            <a:ext cx="6084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Литье изделий из пластмасс в России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9919" y="6442856"/>
            <a:ext cx="2781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ООО «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БЕРГ МОЛД» 2019.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 права защищены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6CDB-87EB-4811-9FD3-1863FCBC8CD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52800" y="260648"/>
            <a:ext cx="65917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Литье изделий из пластмасс в России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496" y="908720"/>
            <a:ext cx="41358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ПЛАСТИКОВЫЕ СИДЕНИЯ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СТАДИОНОВ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96" y="4653136"/>
            <a:ext cx="44611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Крепление к горизонтальной или вертикальной стенке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Компактность, комфорт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Надежность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Высокие эксплуатационные характеристики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Отверстие для стока дождевой воды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Температурный режим эксплуатации -40ºС – +50ºС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460178" y="1772816"/>
            <a:ext cx="24458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Возможность выбора </a:t>
            </a:r>
          </a:p>
          <a:p>
            <a:r>
              <a:rPr lang="ru-RU" sz="1400" b="1" dirty="0"/>
              <a:t>л</a:t>
            </a:r>
            <a:r>
              <a:rPr lang="ru-RU" sz="1400" b="1" dirty="0" smtClean="0"/>
              <a:t>юбого цвета!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Гарантия на сохранение </a:t>
            </a:r>
          </a:p>
          <a:p>
            <a:r>
              <a:rPr lang="ru-RU" sz="1400" b="1" dirty="0" smtClean="0"/>
              <a:t>цвета от 5 лет</a:t>
            </a:r>
            <a:endParaRPr lang="ru-RU" sz="1400" b="1" dirty="0"/>
          </a:p>
        </p:txBody>
      </p:sp>
      <p:pic>
        <p:nvPicPr>
          <p:cNvPr id="8" name="Picture 2" descr="http://okostroy.ru/uploads/images/aa924c62135b3428df5f3b804214be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1312" y="4437112"/>
            <a:ext cx="1944216" cy="1675628"/>
          </a:xfrm>
          <a:prstGeom prst="rect">
            <a:avLst/>
          </a:prstGeom>
          <a:noFill/>
        </p:spPr>
      </p:pic>
      <p:pic>
        <p:nvPicPr>
          <p:cNvPr id="9" name="Picture 4" descr="http://www.grevs.ru/upload/iblock/1f1/lugn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5008" y="1700808"/>
            <a:ext cx="2214246" cy="1362612"/>
          </a:xfrm>
          <a:prstGeom prst="rect">
            <a:avLst/>
          </a:prstGeom>
          <a:noFill/>
        </p:spPr>
      </p:pic>
      <p:pic>
        <p:nvPicPr>
          <p:cNvPr id="10" name="Picture 6" descr="http://sportkreslo.com/images/eng/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5008" y="4509120"/>
            <a:ext cx="2505387" cy="158417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953000" y="3717032"/>
            <a:ext cx="4752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ИЗГОТОВИМ СИДЕНИЯ ПО ВАШИМ ТРЕБОВАНИЯМ</a:t>
            </a:r>
          </a:p>
        </p:txBody>
      </p:sp>
      <p:pic>
        <p:nvPicPr>
          <p:cNvPr id="13" name="Рисунок 12" descr="F:\Documents and Settings\Admin\Local Settings\Temp\0-sidenya-dlya-stadionov-sidenya-stadionnyie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552" y="1988840"/>
            <a:ext cx="2592288" cy="267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09919" y="6442856"/>
            <a:ext cx="2781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ООО «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БЕРГ МОЛД» 2019.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 права защищены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520" y="332656"/>
            <a:ext cx="1080120" cy="19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4367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4488</TotalTime>
  <Words>792</Words>
  <Application>Microsoft Office PowerPoint</Application>
  <PresentationFormat>Лист A4 (210x297 мм)</PresentationFormat>
  <Paragraphs>156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vvk</dc:creator>
  <cp:lastModifiedBy>Берг Молд Секретариат</cp:lastModifiedBy>
  <cp:revision>365</cp:revision>
  <dcterms:created xsi:type="dcterms:W3CDTF">2015-09-06T04:24:35Z</dcterms:created>
  <dcterms:modified xsi:type="dcterms:W3CDTF">2019-02-26T09:32:21Z</dcterms:modified>
</cp:coreProperties>
</file>